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7" r:id="rId2"/>
    <p:sldId id="258" r:id="rId3"/>
    <p:sldId id="259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4" r:id="rId17"/>
    <p:sldId id="275" r:id="rId18"/>
    <p:sldId id="276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onora Saccardi" initials="ES" lastIdx="1" clrIdx="0">
    <p:extLst>
      <p:ext uri="{19B8F6BF-5375-455C-9EA6-DF929625EA0E}">
        <p15:presenceInfo xmlns:p15="http://schemas.microsoft.com/office/powerpoint/2012/main" userId="c0d4ffe045633c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11"/>
    <a:srgbClr val="8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59" autoAdjust="0"/>
  </p:normalViewPr>
  <p:slideViewPr>
    <p:cSldViewPr snapToGrid="0">
      <p:cViewPr>
        <p:scale>
          <a:sx n="90" d="100"/>
          <a:sy n="90" d="100"/>
        </p:scale>
        <p:origin x="65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cda23b09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cda23b09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cda23b09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acda23b09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cda23b09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cda23b09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cda23b09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cda23b09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cda23b09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cda23b09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c61e24c8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c61e24c8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cda23b09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cda23b09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cda23b09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cda23b09c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cda23b09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acda23b09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cda23b09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cda23b09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cda23b09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cda23b09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cda23b09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cda23b09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cda23b09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cda23b09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eg"/><Relationship Id="rId2" Type="http://schemas.openxmlformats.org/officeDocument/2006/relationships/audi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microsoft.com/office/2007/relationships/media" Target="../media/media16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84538" y="1357975"/>
            <a:ext cx="4017900" cy="30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dirty="0">
                <a:solidFill>
                  <a:srgbClr val="000000"/>
                </a:solidFill>
              </a:rPr>
              <a:t>In occasione della “Giornata nazionale sulla sicurezza nelle scuole” del 23 novembre 2020, che ha l’obiettivo di promuovere e sensibilizzare le iniziative sulla sicurezza scolastica, </a:t>
            </a:r>
            <a:endParaRPr sz="19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dirty="0">
                <a:solidFill>
                  <a:srgbClr val="000000"/>
                </a:solidFill>
              </a:rPr>
              <a:t>la 4B del Liceo Scientifico F. Severi di Castellammare di Stabia, presenta: </a:t>
            </a:r>
            <a:endParaRPr sz="1900" dirty="0">
              <a:solidFill>
                <a:srgbClr val="000000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309" y="299550"/>
            <a:ext cx="878375" cy="8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700" y="952500"/>
            <a:ext cx="42862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1" y="711600"/>
            <a:ext cx="9143999" cy="1324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Si passa alla fase di </a:t>
            </a:r>
            <a:r>
              <a:rPr lang="it-IT" sz="2000" dirty="0">
                <a:solidFill>
                  <a:schemeClr val="bg1"/>
                </a:solidFill>
                <a:highlight>
                  <a:srgbClr val="FFFF00"/>
                </a:highlight>
              </a:rPr>
              <a:t>attenzione</a:t>
            </a:r>
            <a:r>
              <a:rPr lang="it-IT" sz="2000" dirty="0">
                <a:solidFill>
                  <a:schemeClr val="bg1"/>
                </a:solidFill>
              </a:rPr>
              <a:t> qualora si verifichino variazioni significative dei parametri fisico-chimici del vulcano. Tuttavia, questa fase non indica un’eruzione certa e la criticità potrebbe rientrare.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3D9030-3F4B-4D25-B95C-3E2D5C6B2E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4" t="32248" r="55017" b="48062"/>
          <a:stretch/>
        </p:blipFill>
        <p:spPr>
          <a:xfrm>
            <a:off x="841321" y="4117631"/>
            <a:ext cx="2764466" cy="10127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5E5DB4-D43F-4070-A25D-9BFB32443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6092"/>
            <a:ext cx="841321" cy="762066"/>
          </a:xfrm>
          <a:prstGeom prst="rect">
            <a:avLst/>
          </a:prstGeom>
        </p:spPr>
      </p:pic>
      <p:pic>
        <p:nvPicPr>
          <p:cNvPr id="8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3A1E51C-24EE-4EB2-A7C4-FCAED29041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7" r="2443" b="74241"/>
          <a:stretch/>
        </p:blipFill>
        <p:spPr>
          <a:xfrm>
            <a:off x="2445487" y="2036511"/>
            <a:ext cx="4444409" cy="1324911"/>
          </a:xfrm>
          <a:prstGeom prst="rect">
            <a:avLst/>
          </a:prstGeom>
        </p:spPr>
      </p:pic>
      <p:pic>
        <p:nvPicPr>
          <p:cNvPr id="9" name="audio 7 R">
            <a:hlinkClick r:id="" action="ppaction://media"/>
            <a:extLst>
              <a:ext uri="{FF2B5EF4-FFF2-40B4-BE49-F238E27FC236}">
                <a16:creationId xmlns:a16="http://schemas.microsoft.com/office/drawing/2014/main" id="{0670E402-CD1D-41AC-A64F-D58192578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2300" y="46035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ATTENZIONE</a:t>
            </a:r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>
            <a:off x="0" y="731375"/>
            <a:ext cx="9144000" cy="1069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Nel caso si registrasse un'ulteriore variazione dei parametri controllati, si entrerebbe nella fase di </a:t>
            </a:r>
            <a:r>
              <a:rPr lang="it-IT" sz="2000" dirty="0">
                <a:solidFill>
                  <a:schemeClr val="bg1"/>
                </a:solidFill>
                <a:highlight>
                  <a:srgbClr val="FB7B11"/>
                </a:highlight>
              </a:rPr>
              <a:t>preallarme</a:t>
            </a:r>
            <a:r>
              <a:rPr lang="it-IT" sz="2000" dirty="0">
                <a:solidFill>
                  <a:schemeClr val="bg1"/>
                </a:solidFill>
              </a:rPr>
              <a:t>. In questo caso, verrebbe dichiarato lo stato di emergenza ed i residenti delle zone sarebbero allertati.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80A9BA-1A6F-4BF2-A618-930C1B55F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1" t="51680" r="43918" b="27523"/>
          <a:stretch/>
        </p:blipFill>
        <p:spPr>
          <a:xfrm>
            <a:off x="5486399" y="4073770"/>
            <a:ext cx="3561907" cy="10697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8F32D10-8A2F-4A96-9D14-7B6F9B4E0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679" y="4227602"/>
            <a:ext cx="841321" cy="762066"/>
          </a:xfrm>
          <a:prstGeom prst="rect">
            <a:avLst/>
          </a:prstGeom>
        </p:spPr>
      </p:pic>
      <p:pic>
        <p:nvPicPr>
          <p:cNvPr id="5" name="audio 8 G">
            <a:hlinkClick r:id="" action="ppaction://media"/>
            <a:extLst>
              <a:ext uri="{FF2B5EF4-FFF2-40B4-BE49-F238E27FC236}">
                <a16:creationId xmlns:a16="http://schemas.microsoft.com/office/drawing/2014/main" id="{985E5790-80B2-438C-956B-119B86A58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00" y="4603500"/>
            <a:ext cx="540000" cy="540000"/>
          </a:xfrm>
          <a:prstGeom prst="rect">
            <a:avLst/>
          </a:prstGeom>
        </p:spPr>
      </p:pic>
      <p:pic>
        <p:nvPicPr>
          <p:cNvPr id="7" name="Immagine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E7DE4E4-4BF6-4EF3-AED4-2EBADE5023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31" b="74074"/>
          <a:stretch/>
        </p:blipFill>
        <p:spPr>
          <a:xfrm>
            <a:off x="2179674" y="2117919"/>
            <a:ext cx="4784651" cy="1172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0" y="904474"/>
            <a:ext cx="9144000" cy="1241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i fenomeni dovessero continuare ad accentuarsi, si passerebbe alla fase di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allarme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L’eruzione è ormai quasi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certa, quindi si provvede all'allontanamento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 tutta la popolazione dalla zona rossa verso la Regione gemellata. </a:t>
            </a:r>
            <a:endParaRPr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F9C91E-835F-46C7-9882-ECBB64E4D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6" t="3832" r="2545" b="66242"/>
          <a:stretch/>
        </p:blipFill>
        <p:spPr>
          <a:xfrm>
            <a:off x="2357919" y="2270589"/>
            <a:ext cx="4428162" cy="1539214"/>
          </a:xfrm>
          <a:prstGeom prst="rect">
            <a:avLst/>
          </a:prstGeom>
        </p:spPr>
      </p:pic>
      <p:pic>
        <p:nvPicPr>
          <p:cNvPr id="8" name="audio 9 R">
            <a:hlinkClick r:id="" action="ppaction://media"/>
            <a:extLst>
              <a:ext uri="{FF2B5EF4-FFF2-40B4-BE49-F238E27FC236}">
                <a16:creationId xmlns:a16="http://schemas.microsoft.com/office/drawing/2014/main" id="{6839828A-1B6C-4DBD-8E66-1F67E7DB1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2355" y="46035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515034" y="1673643"/>
            <a:ext cx="3532985" cy="1796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2000" dirty="0">
                <a:solidFill>
                  <a:srgbClr val="000000"/>
                </a:solidFill>
              </a:rPr>
              <a:t>Ciascun comune della zona rossa è gemellato con una regione italiana, preparata ad ospitare la popolazione della zona rossa a lungo termine.</a:t>
            </a:r>
            <a:endParaRPr sz="2600" dirty="0">
              <a:solidFill>
                <a:srgbClr val="0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FF059D-759E-4844-9153-3300D58B5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6" r="36508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6108678" y="948433"/>
            <a:ext cx="2898282" cy="3246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Il Piano prevede che entro 72 ore, i 700mila abitanti della zona rossa vengano allontanati e quelli della zona gialla ospitati in strutture di accoglienza nella Regione Campania.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158499-A394-4094-A766-B30049965D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5" t="15580"/>
          <a:stretch/>
        </p:blipFill>
        <p:spPr>
          <a:xfrm>
            <a:off x="0" y="400692"/>
            <a:ext cx="5934017" cy="4342116"/>
          </a:xfrm>
          <a:prstGeom prst="rect">
            <a:avLst/>
          </a:prstGeom>
        </p:spPr>
      </p:pic>
      <p:pic>
        <p:nvPicPr>
          <p:cNvPr id="5" name="audio 10 G">
            <a:hlinkClick r:id="" action="ppaction://media"/>
            <a:extLst>
              <a:ext uri="{FF2B5EF4-FFF2-40B4-BE49-F238E27FC236}">
                <a16:creationId xmlns:a16="http://schemas.microsoft.com/office/drawing/2014/main" id="{C4145A52-0F40-4359-B241-34C4767D2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43" y="46035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0" y="1013896"/>
            <a:ext cx="2599469" cy="25586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Una volta terminata l'attività eruttiva, vengono effettuate le necessarie verifiche per garantire il rientro in sicurezza della popolazione.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" name="audio 13 R">
            <a:hlinkClick r:id="" action="ppaction://media"/>
            <a:extLst>
              <a:ext uri="{FF2B5EF4-FFF2-40B4-BE49-F238E27FC236}">
                <a16:creationId xmlns:a16="http://schemas.microsoft.com/office/drawing/2014/main" id="{CCA77A54-AAE2-4DD7-8D68-A45E81164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69" y="32510"/>
            <a:ext cx="540000" cy="5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E3C6E4-0715-4887-8D60-A29A693EC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469" y="0"/>
            <a:ext cx="6544531" cy="514148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201822-D793-459F-8E93-64314288280C}"/>
              </a:ext>
            </a:extLst>
          </p:cNvPr>
          <p:cNvSpPr txBox="1"/>
          <p:nvPr/>
        </p:nvSpPr>
        <p:spPr>
          <a:xfrm>
            <a:off x="-1" y="4649325"/>
            <a:ext cx="2599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i="1" dirty="0"/>
              <a:t>Vesuvio, 24 marzo 1944. La nube eruttiva osservata dagli aerei militari americani a pochi giorni dall’eruzione del 18 marzo 1944 (da </a:t>
            </a:r>
            <a:r>
              <a:rPr lang="it-IT" sz="800" i="1" dirty="0" err="1"/>
              <a:t>Imbò</a:t>
            </a:r>
            <a:r>
              <a:rPr lang="it-IT" sz="800" i="1" dirty="0"/>
              <a:t>, 1949)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C218D-6DBC-4FAE-A5F8-409E0735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517" y="1709203"/>
            <a:ext cx="5046920" cy="1725094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La nostra città, </a:t>
            </a:r>
            <a:r>
              <a:rPr lang="it-IT" sz="2000" i="1" u="sng" dirty="0">
                <a:solidFill>
                  <a:schemeClr val="bg1"/>
                </a:solidFill>
              </a:rPr>
              <a:t>Castellammare di Stabia</a:t>
            </a:r>
            <a:r>
              <a:rPr lang="it-IT" sz="2000" dirty="0">
                <a:solidFill>
                  <a:schemeClr val="bg1"/>
                </a:solidFill>
              </a:rPr>
              <a:t>, rientra nella zona gialla e come Plinio testimonia, potrebbe essere interessata dalla caduta di ceneri e lapilli.</a:t>
            </a:r>
          </a:p>
        </p:txBody>
      </p:sp>
      <p:pic>
        <p:nvPicPr>
          <p:cNvPr id="3" name="audio 14 G">
            <a:hlinkClick r:id="" action="ppaction://media"/>
            <a:extLst>
              <a:ext uri="{FF2B5EF4-FFF2-40B4-BE49-F238E27FC236}">
                <a16:creationId xmlns:a16="http://schemas.microsoft.com/office/drawing/2014/main" id="{2066FEDA-9E69-42F0-8519-8B7F1BE20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5162" y="4457257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C2B41A-0EAE-4F03-BC62-FD633DCEC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571875" cy="47529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708DAE-0115-4954-B0C2-6B05E9CEFC51}"/>
              </a:ext>
            </a:extLst>
          </p:cNvPr>
          <p:cNvSpPr txBox="1"/>
          <p:nvPr/>
        </p:nvSpPr>
        <p:spPr>
          <a:xfrm>
            <a:off x="0" y="4762057"/>
            <a:ext cx="357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/>
              <a:t>«La Flora», affresco ritrovato nel 1759 a Villa Arianna, </a:t>
            </a:r>
            <a:r>
              <a:rPr lang="it-IT" sz="1000" i="1" dirty="0" err="1"/>
              <a:t>Stabiae</a:t>
            </a:r>
            <a:r>
              <a:rPr lang="it-IT" sz="1000" i="1" dirty="0"/>
              <a:t>, oggi conservato al Museo Archeologico di Napoli.</a:t>
            </a:r>
          </a:p>
        </p:txBody>
      </p:sp>
    </p:spTree>
    <p:extLst>
      <p:ext uri="{BB962C8B-B14F-4D97-AF65-F5344CB8AC3E}">
        <p14:creationId xmlns:p14="http://schemas.microsoft.com/office/powerpoint/2010/main" val="426454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165A5-08A8-47F4-8F33-2088C8C7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335" y="1338664"/>
            <a:ext cx="5549329" cy="1860697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Non appena si verifichino segni premonitori di un’eruzione, viene attivato il Centro Operativo Comunale della città di Castellammare di Stabia, seguendo le direttive nazionali, per controllare il territorio e supportare la popolazione.</a:t>
            </a:r>
          </a:p>
        </p:txBody>
      </p:sp>
      <p:pic>
        <p:nvPicPr>
          <p:cNvPr id="3" name="audio 15 R">
            <a:hlinkClick r:id="" action="ppaction://media"/>
            <a:extLst>
              <a:ext uri="{FF2B5EF4-FFF2-40B4-BE49-F238E27FC236}">
                <a16:creationId xmlns:a16="http://schemas.microsoft.com/office/drawing/2014/main" id="{E77BE92C-250B-4D97-9B26-4114F3925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63" y="4499787"/>
            <a:ext cx="540000" cy="54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723420-52D9-471C-A776-EA7B53B1F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209" y="3706378"/>
            <a:ext cx="4283582" cy="13115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AB9E955-E786-44B2-BE73-195ECD1B8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75907" cy="259330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B31E52-EC56-42B4-AF69-15BCFABE2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826" y="2282"/>
            <a:ext cx="1274174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Audio 2020-11-22 at 20.49.36">
            <a:hlinkClick r:id="" action="ppaction://media"/>
            <a:extLst>
              <a:ext uri="{FF2B5EF4-FFF2-40B4-BE49-F238E27FC236}">
                <a16:creationId xmlns:a16="http://schemas.microsoft.com/office/drawing/2014/main" id="{441129E9-9997-4359-B321-7C6C424E6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450" y="4388550"/>
            <a:ext cx="609600" cy="609600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373823-D9BF-407A-A3B9-67C3CCB5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38075"/>
            <a:ext cx="9144000" cy="697590"/>
          </a:xfrm>
        </p:spPr>
        <p:txBody>
          <a:bodyPr/>
          <a:lstStyle/>
          <a:p>
            <a:pPr marL="114300" indent="0" algn="ctr">
              <a:buNone/>
            </a:pPr>
            <a:r>
              <a:rPr lang="it-IT" sz="2400" b="1" i="1" dirty="0">
                <a:solidFill>
                  <a:schemeClr val="bg1"/>
                </a:solidFill>
                <a:latin typeface="Papyrus" panose="020B0604020202020204" pitchFamily="66" charset="0"/>
              </a:rPr>
              <a:t>“In realtà, non c’è nessun male che non abbia qualcosa di buono.”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399F63-3000-4952-A631-5ED75B61F0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3" t="2820" r="3202" b="2350"/>
          <a:stretch/>
        </p:blipFill>
        <p:spPr>
          <a:xfrm>
            <a:off x="1973080" y="837154"/>
            <a:ext cx="5197836" cy="39275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AFF26F-A69D-4E80-B3D1-5A83D4327E88}"/>
              </a:ext>
            </a:extLst>
          </p:cNvPr>
          <p:cNvSpPr txBox="1"/>
          <p:nvPr/>
        </p:nvSpPr>
        <p:spPr>
          <a:xfrm>
            <a:off x="-37215" y="4838700"/>
            <a:ext cx="92184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i="1" dirty="0"/>
              <a:t>Andy Warhol, </a:t>
            </a:r>
            <a:r>
              <a:rPr lang="it-IT" sz="900" i="1" dirty="0" err="1"/>
              <a:t>Vesuvius</a:t>
            </a:r>
            <a:r>
              <a:rPr lang="it-IT" sz="900" i="1" dirty="0"/>
              <a:t>, 1985, acrilico su tela. Sezione di arte contemporanea del Museo e Real Bosco di Capodimonte</a:t>
            </a:r>
            <a:r>
              <a:rPr lang="it-IT" sz="900" dirty="0"/>
              <a:t>.</a:t>
            </a:r>
          </a:p>
        </p:txBody>
      </p:sp>
      <p:pic>
        <p:nvPicPr>
          <p:cNvPr id="11" name="WhatsApp Audio 2020-11-22 at 21.56.34">
            <a:hlinkClick r:id="" action="ppaction://media"/>
            <a:extLst>
              <a:ext uri="{FF2B5EF4-FFF2-40B4-BE49-F238E27FC236}">
                <a16:creationId xmlns:a16="http://schemas.microsoft.com/office/drawing/2014/main" id="{93102975-38D6-4C1F-A63D-A520D3E0C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6428" y="4459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1-21 at 11.17.32">
            <a:hlinkClick r:id="" action="ppaction://media"/>
            <a:extLst>
              <a:ext uri="{FF2B5EF4-FFF2-40B4-BE49-F238E27FC236}">
                <a16:creationId xmlns:a16="http://schemas.microsoft.com/office/drawing/2014/main" id="{3EDFE9E1-5967-4D5D-BD5D-1DC7424E81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85750"/>
            <a:ext cx="80772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5645889" y="1119639"/>
            <a:ext cx="2913320" cy="2904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i="1" dirty="0">
                <a:solidFill>
                  <a:srgbClr val="000000"/>
                </a:solidFill>
              </a:rPr>
              <a:t>Per evitare che la tragica storia narrata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i="1" dirty="0">
                <a:solidFill>
                  <a:srgbClr val="000000"/>
                </a:solidFill>
              </a:rPr>
              <a:t>da Plinio il Giovane si ripeta,</a:t>
            </a:r>
            <a:r>
              <a:rPr lang="it" sz="2100" dirty="0">
                <a:solidFill>
                  <a:srgbClr val="000000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000000"/>
                </a:solidFill>
              </a:rPr>
              <a:t>è stato formulato un piano di evacuazione nazionale.</a:t>
            </a: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sz="21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audio-1R">
            <a:hlinkClick r:id="" action="ppaction://media"/>
            <a:extLst>
              <a:ext uri="{FF2B5EF4-FFF2-40B4-BE49-F238E27FC236}">
                <a16:creationId xmlns:a16="http://schemas.microsoft.com/office/drawing/2014/main" id="{E12DFD38-AA10-4B12-B677-23305BEBD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39" y="4603500"/>
            <a:ext cx="540000" cy="5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277D37D-4A99-4207-B038-5FB214196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2" y="982813"/>
            <a:ext cx="5067871" cy="317787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02C21E-B04C-40A8-A8F8-E379F365E1C4}"/>
              </a:ext>
            </a:extLst>
          </p:cNvPr>
          <p:cNvSpPr txBox="1"/>
          <p:nvPr/>
        </p:nvSpPr>
        <p:spPr>
          <a:xfrm>
            <a:off x="0" y="4186704"/>
            <a:ext cx="5082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/>
              <a:t>Affresco di Pompei raffigurante il Vesuvio prima dell’eruzione del 79 d.C.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B197FE-F834-4369-B9C7-B8F1FFCE2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556" y="1274578"/>
            <a:ext cx="1910505" cy="25943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Il piano individua tre aree di diversa pericolosità: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Arial"/>
                <a:cs typeface="Arial"/>
                <a:sym typeface="Arial"/>
              </a:rPr>
              <a:t>zona rossa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zona gialla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00FF"/>
                </a:highlight>
                <a:uLnTx/>
                <a:uFillTx/>
                <a:latin typeface="Arial"/>
                <a:cs typeface="Arial"/>
                <a:sym typeface="Arial"/>
              </a:rPr>
              <a:t>zona blu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5" name="audio-1R">
            <a:hlinkClick r:id="" action="ppaction://media"/>
            <a:extLst>
              <a:ext uri="{FF2B5EF4-FFF2-40B4-BE49-F238E27FC236}">
                <a16:creationId xmlns:a16="http://schemas.microsoft.com/office/drawing/2014/main" id="{6AFC3052-F8F9-4E4D-BCB5-7A16E52C4D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86" y="4603500"/>
            <a:ext cx="540000" cy="540000"/>
          </a:xfrm>
          <a:prstGeom prst="rect">
            <a:avLst/>
          </a:prstGeom>
        </p:spPr>
      </p:pic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6A27298E-1D54-4AB5-BEE9-78DF5A413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"/>
          <a:stretch/>
        </p:blipFill>
        <p:spPr>
          <a:xfrm>
            <a:off x="2583711" y="-1621"/>
            <a:ext cx="6560289" cy="51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5BDADD-5DD6-40FA-80D4-FF3D2DE7025D}"/>
              </a:ext>
            </a:extLst>
          </p:cNvPr>
          <p:cNvSpPr txBox="1"/>
          <p:nvPr/>
        </p:nvSpPr>
        <p:spPr>
          <a:xfrm>
            <a:off x="5433238" y="1756142"/>
            <a:ext cx="36257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più pericolosa è la </a:t>
            </a:r>
          </a:p>
          <a:p>
            <a:pPr algn="ctr"/>
            <a:r>
              <a:rPr lang="it-IT" sz="2000" dirty="0">
                <a:highlight>
                  <a:srgbClr val="FF0000"/>
                </a:highlight>
              </a:rPr>
              <a:t>zona rossa</a:t>
            </a:r>
            <a:r>
              <a:rPr lang="it-IT" sz="2000" dirty="0"/>
              <a:t>, composta di 25 comuni che verrebbero completamente evacuati prima dell'inizio dell'eruzione. </a:t>
            </a:r>
          </a:p>
        </p:txBody>
      </p:sp>
      <p:pic>
        <p:nvPicPr>
          <p:cNvPr id="4" name="audio-2-G">
            <a:hlinkClick r:id="" action="ppaction://media"/>
            <a:extLst>
              <a:ext uri="{FF2B5EF4-FFF2-40B4-BE49-F238E27FC236}">
                <a16:creationId xmlns:a16="http://schemas.microsoft.com/office/drawing/2014/main" id="{9EDFCE6B-3F04-40C2-A812-9A5E1FB9A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6" y="4603500"/>
            <a:ext cx="540000" cy="5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CDC861-C207-44A0-A11D-F60545A7E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61" y="895350"/>
            <a:ext cx="48768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ZONA ROSSA</a:t>
            </a: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301629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dirty="0">
                <a:solidFill>
                  <a:schemeClr val="bg1"/>
                </a:solidFill>
                <a:highlight>
                  <a:srgbClr val="FFFF00"/>
                </a:highlight>
              </a:rPr>
              <a:t>zona gialla</a:t>
            </a:r>
            <a:r>
              <a:rPr lang="it-IT" sz="2000" dirty="0">
                <a:solidFill>
                  <a:schemeClr val="bg1"/>
                </a:solidFill>
              </a:rPr>
              <a:t>, invece, è meno pericolosa poiché non tutta l’area potrebbe essere interessata dal fenomeno eruttivo. Pertanto, si attende l'inizio dell'eruzione per, eventualmente, evacuare la popolazione.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B89899C-6F02-41F6-BB87-03DD34D0B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482" y="0"/>
            <a:ext cx="5523518" cy="5143500"/>
          </a:xfrm>
          <a:prstGeom prst="rect">
            <a:avLst/>
          </a:prstGeom>
        </p:spPr>
      </p:pic>
      <p:pic>
        <p:nvPicPr>
          <p:cNvPr id="3" name="audio-3-R">
            <a:hlinkClick r:id="" action="ppaction://media"/>
            <a:extLst>
              <a:ext uri="{FF2B5EF4-FFF2-40B4-BE49-F238E27FC236}">
                <a16:creationId xmlns:a16="http://schemas.microsoft.com/office/drawing/2014/main" id="{56D74AF2-23B8-4E30-8CDF-F803D8F71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00" y="46035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5585637" y="1060426"/>
            <a:ext cx="2729212" cy="3022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dirty="0">
                <a:solidFill>
                  <a:schemeClr val="bg1"/>
                </a:solidFill>
                <a:highlight>
                  <a:srgbClr val="0000FF"/>
                </a:highlight>
              </a:rPr>
              <a:t>zona blu</a:t>
            </a:r>
            <a:r>
              <a:rPr lang="it-IT" sz="2000" dirty="0">
                <a:solidFill>
                  <a:schemeClr val="bg1"/>
                </a:solidFill>
              </a:rPr>
              <a:t> è ulteriormente pericolosa poiché corrisponde alla "conca di Nola", dove potrebbero verificarsi anche inondazioni e alluvionamenti.</a:t>
            </a:r>
          </a:p>
        </p:txBody>
      </p:sp>
      <p:pic>
        <p:nvPicPr>
          <p:cNvPr id="2" name="audio-4-G">
            <a:hlinkClick r:id="" action="ppaction://media"/>
            <a:extLst>
              <a:ext uri="{FF2B5EF4-FFF2-40B4-BE49-F238E27FC236}">
                <a16:creationId xmlns:a16="http://schemas.microsoft.com/office/drawing/2014/main" id="{A4D1EB8F-582C-4003-8BAF-2575AF43F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561138"/>
            <a:ext cx="540000" cy="54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AC87578-9829-4253-89E3-8B560123FC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18" r="37342" b="28028"/>
          <a:stretch/>
        </p:blipFill>
        <p:spPr>
          <a:xfrm>
            <a:off x="0" y="544737"/>
            <a:ext cx="4221126" cy="4054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0" y="695275"/>
            <a:ext cx="9144000" cy="97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L'eruzione del Vesuvio non sarà improvvisa, quindi il piano di emergenza individua quattro livelli di allerta: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base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attenzione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highlight>
                  <a:srgbClr val="FB7B11"/>
                </a:highlight>
              </a:rPr>
              <a:t>pre</a:t>
            </a:r>
            <a:r>
              <a:rPr lang="it-IT" sz="2000" dirty="0">
                <a:solidFill>
                  <a:schemeClr val="bg1"/>
                </a:solidFill>
                <a:highlight>
                  <a:srgbClr val="FB7B11"/>
                </a:highlight>
              </a:rPr>
              <a:t>-allarme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allarme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  <a:endParaRPr lang="it-IT" sz="2000" b="0" dirty="0">
              <a:effectLst/>
            </a:endParaRPr>
          </a:p>
          <a:p>
            <a:pPr marL="114300" indent="0">
              <a:buNone/>
            </a:pPr>
            <a:endParaRPr lang="it-IT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7" name="audio-5-R">
            <a:hlinkClick r:id="" action="ppaction://media"/>
            <a:extLst>
              <a:ext uri="{FF2B5EF4-FFF2-40B4-BE49-F238E27FC236}">
                <a16:creationId xmlns:a16="http://schemas.microsoft.com/office/drawing/2014/main" id="{88A75BD3-CF26-4FD7-AEAC-DB24C3D84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7742" y="60906"/>
            <a:ext cx="540000" cy="54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513E16-801F-4ECD-B622-FE87EC66C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98051"/>
            <a:ext cx="9144000" cy="2816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0" y="938056"/>
            <a:ext cx="9144000" cy="593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2000" dirty="0">
                <a:solidFill>
                  <a:schemeClr val="bg1"/>
                </a:solidFill>
              </a:rPr>
              <a:t>Il livello </a:t>
            </a:r>
            <a:r>
              <a:rPr lang="it-IT" sz="2000" dirty="0">
                <a:solidFill>
                  <a:schemeClr val="bg1"/>
                </a:solidFill>
                <a:highlight>
                  <a:srgbClr val="00FF00"/>
                </a:highlight>
              </a:rPr>
              <a:t>base</a:t>
            </a:r>
            <a:r>
              <a:rPr lang="it-IT" sz="2000" dirty="0">
                <a:solidFill>
                  <a:schemeClr val="bg1"/>
                </a:solidFill>
              </a:rPr>
              <a:t> è caratterizzato da assenza di fenomeni precursori.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BB710A-1B48-4613-850C-D0EAC1699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0" t="20051" r="44295" b="62377"/>
          <a:stretch/>
        </p:blipFill>
        <p:spPr>
          <a:xfrm>
            <a:off x="2127011" y="1531088"/>
            <a:ext cx="4889978" cy="12333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97332C-1FC4-4A88-9C5B-ADAFD58A2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82" r="43698" b="67407"/>
          <a:stretch/>
        </p:blipFill>
        <p:spPr>
          <a:xfrm>
            <a:off x="4584750" y="4173551"/>
            <a:ext cx="4559250" cy="9356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798B84E-43FF-49B3-A393-945F7C0764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06" t="35943" r="43747" b="47778"/>
          <a:stretch/>
        </p:blipFill>
        <p:spPr>
          <a:xfrm rot="5400000">
            <a:off x="8261496" y="4222725"/>
            <a:ext cx="765545" cy="837313"/>
          </a:xfrm>
          <a:prstGeom prst="rect">
            <a:avLst/>
          </a:prstGeom>
        </p:spPr>
      </p:pic>
      <p:pic>
        <p:nvPicPr>
          <p:cNvPr id="8" name="audio-6-G">
            <a:hlinkClick r:id="" action="ppaction://media"/>
            <a:extLst>
              <a:ext uri="{FF2B5EF4-FFF2-40B4-BE49-F238E27FC236}">
                <a16:creationId xmlns:a16="http://schemas.microsoft.com/office/drawing/2014/main" id="{1B97592C-3168-4F5A-8C76-3483421D7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23" y="4614133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543</Words>
  <Application>Microsoft Office PowerPoint</Application>
  <PresentationFormat>Presentazione su schermo (16:9)</PresentationFormat>
  <Paragraphs>30</Paragraphs>
  <Slides>18</Slides>
  <Notes>14</Notes>
  <HiddenSlides>0</HiddenSlides>
  <MMClips>17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Papyrus</vt:lpstr>
      <vt:lpstr>Simple Dark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ZONA ROSSA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ATTENZIONE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nostra città, Castellammare di Stabia, rientra nella zona gialla e come Plinio testimonia, potrebbe essere interessata dalla caduta di ceneri e lapilli.</vt:lpstr>
      <vt:lpstr>Non appena si verifichino segni premonitori di un’eruzione, viene attivato il Centro Operativo Comunale della città di Castellammare di Stabia, seguendo le direttive nazionali, per controllare il territorio e supportare la popolazione.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Eleonora</dc:creator>
  <cp:lastModifiedBy>Eleonora Saccardi</cp:lastModifiedBy>
  <cp:revision>11</cp:revision>
  <dcterms:modified xsi:type="dcterms:W3CDTF">2020-11-22T21:08:58Z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